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4" r:id="rId1"/>
  </p:sldMasterIdLst>
  <p:notesMasterIdLst>
    <p:notesMasterId r:id="rId21"/>
  </p:notesMasterIdLst>
  <p:sldIdLst>
    <p:sldId id="300" r:id="rId2"/>
    <p:sldId id="258" r:id="rId3"/>
    <p:sldId id="296" r:id="rId4"/>
    <p:sldId id="297" r:id="rId5"/>
    <p:sldId id="298" r:id="rId6"/>
    <p:sldId id="270" r:id="rId7"/>
    <p:sldId id="301" r:id="rId8"/>
    <p:sldId id="303" r:id="rId9"/>
    <p:sldId id="302" r:id="rId10"/>
    <p:sldId id="306" r:id="rId11"/>
    <p:sldId id="307" r:id="rId12"/>
    <p:sldId id="304" r:id="rId13"/>
    <p:sldId id="308" r:id="rId14"/>
    <p:sldId id="309" r:id="rId15"/>
    <p:sldId id="311" r:id="rId16"/>
    <p:sldId id="305" r:id="rId17"/>
    <p:sldId id="310" r:id="rId18"/>
    <p:sldId id="294" r:id="rId19"/>
    <p:sldId id="282" r:id="rId20"/>
  </p:sldIdLst>
  <p:sldSz cx="12192000" cy="6858000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2273">
          <p15:clr>
            <a:srgbClr val="A4A3A4"/>
          </p15:clr>
        </p15:guide>
        <p15:guide id="3" orient="horz" pos="2363">
          <p15:clr>
            <a:srgbClr val="A4A3A4"/>
          </p15:clr>
        </p15:guide>
        <p15:guide id="4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보통 스타일 3">
    <a:wholeTbl>
      <a:tcTxStyle>
        <a:fontRef idx="minor">
          <a:schemeClr val="tx1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97" autoAdjust="0"/>
    <p:restoredTop sz="94660"/>
  </p:normalViewPr>
  <p:slideViewPr>
    <p:cSldViewPr>
      <p:cViewPr varScale="1">
        <p:scale>
          <a:sx n="128" d="100"/>
          <a:sy n="128" d="100"/>
        </p:scale>
        <p:origin x="392" y="176"/>
      </p:cViewPr>
      <p:guideLst>
        <p:guide orient="horz" pos="2159"/>
        <p:guide orient="horz" pos="2273"/>
        <p:guide orient="horz" pos="236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1">
              <a:rPr lang="ko-KR" altLang="en-US"/>
              <a:pPr>
                <a:defRPr/>
              </a:pPr>
              <a:t>2024. 2. 22.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2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DWBB</a:t>
            </a: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심판교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송경호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최기홍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132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KIT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코리아아카데미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1046440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Don’t worry Be Banking</a:t>
            </a:r>
            <a:b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근처 은행 대기인원 현황안내 사이트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A85F63-D301-4662-BC8D-B26F2113D62C}"/>
              </a:ext>
            </a:extLst>
          </p:cNvPr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관리자">
            <a:extLst>
              <a:ext uri="{FF2B5EF4-FFF2-40B4-BE49-F238E27FC236}">
                <a16:creationId xmlns:a16="http://schemas.microsoft.com/office/drawing/2014/main" id="{F86A557B-F4C7-8C27-6C96-13DA46E1E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933" y="1135271"/>
            <a:ext cx="105413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500" b="1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3" name="★ 공지 사항 글쓰기,수정,삭제 권한은 ROLE_ADMIN의 경우만 사용가능">
            <a:extLst>
              <a:ext uri="{FF2B5EF4-FFF2-40B4-BE49-F238E27FC236}">
                <a16:creationId xmlns:a16="http://schemas.microsoft.com/office/drawing/2014/main" id="{74989707-F6F2-A53C-B111-1D6550769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800" y="1677939"/>
            <a:ext cx="6377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ko-KR" sz="1600" b="1"/>
              <a:t> </a:t>
            </a:r>
            <a:r>
              <a:rPr lang="ko-KR" altLang="ko-KR" sz="1600" b="1">
                <a:solidFill>
                  <a:srgbClr val="25303B"/>
                </a:solidFill>
              </a:rPr>
              <a:t>공지 사항 글쓰기,수정,삭제 권한은 ROLE_ADMIN의 경우만 사용가능</a:t>
            </a:r>
          </a:p>
        </p:txBody>
      </p:sp>
      <p:sp>
        <p:nvSpPr>
          <p:cNvPr id="4" name="★ 게시글 삭제는 모든 ADMIN이 사용가능">
            <a:extLst>
              <a:ext uri="{FF2B5EF4-FFF2-40B4-BE49-F238E27FC236}">
                <a16:creationId xmlns:a16="http://schemas.microsoft.com/office/drawing/2014/main" id="{A118CD99-29BE-F99E-33B5-07F933616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395" y="5663694"/>
            <a:ext cx="37904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ko-KR" sz="1600" b="1"/>
              <a:t> </a:t>
            </a:r>
            <a:r>
              <a:rPr lang="ko-KR" altLang="ko-KR" sz="1600" b="1">
                <a:solidFill>
                  <a:srgbClr val="25303B"/>
                </a:solidFill>
              </a:rPr>
              <a:t>게시글 삭제는 모든 ADMIN이 사용가능</a:t>
            </a:r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66326636-67F5-A3F0-9BD7-452ECD040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99" y="2243922"/>
            <a:ext cx="5589587" cy="367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5">
            <a:extLst>
              <a:ext uri="{FF2B5EF4-FFF2-40B4-BE49-F238E27FC236}">
                <a16:creationId xmlns:a16="http://schemas.microsoft.com/office/drawing/2014/main" id="{49EE6039-DEA1-21B4-6DBF-70D720B0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2915434"/>
            <a:ext cx="611505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B38B20-FFA6-624D-2DA1-9B779AF24FC4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② 공지사항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Q&amp;A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13" name="직선 연결선 23">
            <a:extLst>
              <a:ext uri="{FF2B5EF4-FFF2-40B4-BE49-F238E27FC236}">
                <a16:creationId xmlns:a16="http://schemas.microsoft.com/office/drawing/2014/main" id="{815CE78C-E66F-B0DB-DEF4-73393103E4EB}"/>
              </a:ext>
            </a:extLst>
          </p:cNvPr>
          <p:cNvCxnSpPr>
            <a:cxnSpLocks/>
          </p:cNvCxnSpPr>
          <p:nvPr/>
        </p:nvCxnSpPr>
        <p:spPr>
          <a:xfrm>
            <a:off x="2747628" y="980729"/>
            <a:ext cx="914036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7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37ACD-1D0C-881C-5988-C1AEA9345816}"/>
              </a:ext>
            </a:extLst>
          </p:cNvPr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5" name="관리자">
            <a:extLst>
              <a:ext uri="{FF2B5EF4-FFF2-40B4-BE49-F238E27FC236}">
                <a16:creationId xmlns:a16="http://schemas.microsoft.com/office/drawing/2014/main" id="{1362C9DA-C7B0-7FA2-3CFB-59EDB071C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688" y="1414463"/>
            <a:ext cx="105413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500" b="1">
                <a:solidFill>
                  <a:schemeClr val="tx1"/>
                </a:solidFill>
              </a:rPr>
              <a:t>관리자</a:t>
            </a:r>
          </a:p>
        </p:txBody>
      </p:sp>
      <p:pic>
        <p:nvPicPr>
          <p:cNvPr id="8" name="그림 6">
            <a:extLst>
              <a:ext uri="{FF2B5EF4-FFF2-40B4-BE49-F238E27FC236}">
                <a16:creationId xmlns:a16="http://schemas.microsoft.com/office/drawing/2014/main" id="{5A191A72-40C1-1B0A-31F9-8779F7F72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2233613"/>
            <a:ext cx="5907087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7">
            <a:extLst>
              <a:ext uri="{FF2B5EF4-FFF2-40B4-BE49-F238E27FC236}">
                <a16:creationId xmlns:a16="http://schemas.microsoft.com/office/drawing/2014/main" id="{B232D43B-9FA4-6E62-83D4-C04540325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2606675"/>
            <a:ext cx="6316663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★ 수정은 본인의 경우만 가능">
            <a:extLst>
              <a:ext uri="{FF2B5EF4-FFF2-40B4-BE49-F238E27FC236}">
                <a16:creationId xmlns:a16="http://schemas.microsoft.com/office/drawing/2014/main" id="{3A5E9FC7-C8E0-CB77-0B9A-0C2F7421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75" y="5900738"/>
            <a:ext cx="2710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ko-KR" sz="1600" b="1"/>
              <a:t> </a:t>
            </a:r>
            <a:r>
              <a:rPr lang="ko-KR" altLang="ko-KR" sz="1600" b="1">
                <a:solidFill>
                  <a:srgbClr val="25303B"/>
                </a:solidFill>
              </a:rPr>
              <a:t>수정은 본인의 경우만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26C92-F638-DD5A-9223-9C3C786892B1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② 공지사항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Q&amp;A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13" name="직선 연결선 23">
            <a:extLst>
              <a:ext uri="{FF2B5EF4-FFF2-40B4-BE49-F238E27FC236}">
                <a16:creationId xmlns:a16="http://schemas.microsoft.com/office/drawing/2014/main" id="{505CD1CC-D935-45F8-4C42-D6AAB9F94212}"/>
              </a:ext>
            </a:extLst>
          </p:cNvPr>
          <p:cNvCxnSpPr>
            <a:cxnSpLocks/>
          </p:cNvCxnSpPr>
          <p:nvPr/>
        </p:nvCxnSpPr>
        <p:spPr>
          <a:xfrm>
            <a:off x="2747628" y="980729"/>
            <a:ext cx="914036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895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A328-DBEA-9308-6597-9CED197597B6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② 공지사항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Q&amp;A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3" name="직선 연결선 23">
            <a:extLst>
              <a:ext uri="{FF2B5EF4-FFF2-40B4-BE49-F238E27FC236}">
                <a16:creationId xmlns:a16="http://schemas.microsoft.com/office/drawing/2014/main" id="{C8B11F6C-27DF-F32E-52B3-F4A84179FDC4}"/>
              </a:ext>
            </a:extLst>
          </p:cNvPr>
          <p:cNvCxnSpPr>
            <a:cxnSpLocks/>
          </p:cNvCxnSpPr>
          <p:nvPr/>
        </p:nvCxnSpPr>
        <p:spPr>
          <a:xfrm>
            <a:off x="2747628" y="980729"/>
            <a:ext cx="914036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비회원">
            <a:extLst>
              <a:ext uri="{FF2B5EF4-FFF2-40B4-BE49-F238E27FC236}">
                <a16:creationId xmlns:a16="http://schemas.microsoft.com/office/drawing/2014/main" id="{CB6B9506-9923-DEE0-54FB-57F50B0EC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2450" y="1349375"/>
            <a:ext cx="105413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500" b="1">
                <a:solidFill>
                  <a:schemeClr val="tx1"/>
                </a:solidFill>
              </a:rPr>
              <a:t>비회원</a:t>
            </a:r>
          </a:p>
        </p:txBody>
      </p:sp>
      <p:pic>
        <p:nvPicPr>
          <p:cNvPr id="5" name="붙여넣은 동영상.png" descr="붙여넣은 동영상.png">
            <a:extLst>
              <a:ext uri="{FF2B5EF4-FFF2-40B4-BE49-F238E27FC236}">
                <a16:creationId xmlns:a16="http://schemas.microsoft.com/office/drawing/2014/main" id="{76C0A5DC-026E-7655-AE0F-BD2FDA05E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2338"/>
            <a:ext cx="5842000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6" name="붙여넣은 동영상.png" descr="붙여넣은 동영상.png">
            <a:extLst>
              <a:ext uri="{FF2B5EF4-FFF2-40B4-BE49-F238E27FC236}">
                <a16:creationId xmlns:a16="http://schemas.microsoft.com/office/drawing/2014/main" id="{E9718F63-9241-7CF7-F771-079E2C04D07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54213"/>
            <a:ext cx="5461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" name="★ 비회원의 경우, 게시글 내용만 보기 가능">
            <a:extLst>
              <a:ext uri="{FF2B5EF4-FFF2-40B4-BE49-F238E27FC236}">
                <a16:creationId xmlns:a16="http://schemas.microsoft.com/office/drawing/2014/main" id="{2E50E752-9D76-60B2-D8B7-80601D2D2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663" y="5257800"/>
            <a:ext cx="39283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ko-KR" sz="1600" b="1"/>
              <a:t> </a:t>
            </a:r>
            <a:r>
              <a:rPr lang="ko-KR" altLang="ko-KR" sz="1600" b="1">
                <a:solidFill>
                  <a:srgbClr val="25303B"/>
                </a:solidFill>
              </a:rPr>
              <a:t>비회원의 경우, 게시글 내용만 보기 가능 </a:t>
            </a:r>
          </a:p>
        </p:txBody>
      </p:sp>
      <p:sp>
        <p:nvSpPr>
          <p:cNvPr id="8" name="★ 로그인 후 댓글작성 가능">
            <a:extLst>
              <a:ext uri="{FF2B5EF4-FFF2-40B4-BE49-F238E27FC236}">
                <a16:creationId xmlns:a16="http://schemas.microsoft.com/office/drawing/2014/main" id="{7F57C1B0-3FA7-C051-68C6-48BF3D21F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900" y="5610726"/>
            <a:ext cx="25048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ko-KR" sz="1600" b="1"/>
              <a:t> </a:t>
            </a:r>
            <a:r>
              <a:rPr lang="ko-KR" altLang="ko-KR" sz="1600" b="1">
                <a:solidFill>
                  <a:srgbClr val="25303B"/>
                </a:solidFill>
              </a:rPr>
              <a:t>로그인 후 댓글작성 가능</a:t>
            </a:r>
          </a:p>
        </p:txBody>
      </p:sp>
    </p:spTree>
    <p:extLst>
      <p:ext uri="{BB962C8B-B14F-4D97-AF65-F5344CB8AC3E}">
        <p14:creationId xmlns:p14="http://schemas.microsoft.com/office/powerpoint/2010/main" val="3812896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A328-DBEA-9308-6597-9CED197597B6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② 공지사항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Q&amp;A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3" name="직선 연결선 23">
            <a:extLst>
              <a:ext uri="{FF2B5EF4-FFF2-40B4-BE49-F238E27FC236}">
                <a16:creationId xmlns:a16="http://schemas.microsoft.com/office/drawing/2014/main" id="{C8B11F6C-27DF-F32E-52B3-F4A84179FDC4}"/>
              </a:ext>
            </a:extLst>
          </p:cNvPr>
          <p:cNvCxnSpPr>
            <a:cxnSpLocks/>
          </p:cNvCxnSpPr>
          <p:nvPr/>
        </p:nvCxnSpPr>
        <p:spPr>
          <a:xfrm>
            <a:off x="2747628" y="980729"/>
            <a:ext cx="914036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4">
            <a:extLst>
              <a:ext uri="{FF2B5EF4-FFF2-40B4-BE49-F238E27FC236}">
                <a16:creationId xmlns:a16="http://schemas.microsoft.com/office/drawing/2014/main" id="{D4DF8EFF-3757-DD23-C51D-1F3BAF53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1860550"/>
            <a:ext cx="4764088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회원 &amp; 관리자">
            <a:extLst>
              <a:ext uri="{FF2B5EF4-FFF2-40B4-BE49-F238E27FC236}">
                <a16:creationId xmlns:a16="http://schemas.microsoft.com/office/drawing/2014/main" id="{29C3F8D9-7765-7803-A47F-E4F2CBA66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908" y="1193583"/>
            <a:ext cx="206562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500" b="1">
                <a:solidFill>
                  <a:schemeClr val="tx1"/>
                </a:solidFill>
              </a:rPr>
              <a:t>회원 &amp; 관리자</a:t>
            </a:r>
          </a:p>
        </p:txBody>
      </p:sp>
      <p:sp>
        <p:nvSpPr>
          <p:cNvPr id="11" name="★ 글작성 및  본인의 게시글 수정, 삭제 가능">
            <a:extLst>
              <a:ext uri="{FF2B5EF4-FFF2-40B4-BE49-F238E27FC236}">
                <a16:creationId xmlns:a16="http://schemas.microsoft.com/office/drawing/2014/main" id="{D76C8E3F-CF48-64EA-A597-F1734696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304" y="1127450"/>
            <a:ext cx="39748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ko-KR" sz="1600" b="1"/>
              <a:t> </a:t>
            </a:r>
            <a:r>
              <a:rPr lang="ko-KR" altLang="ko-KR" sz="1600" b="1">
                <a:solidFill>
                  <a:srgbClr val="242F3B"/>
                </a:solidFill>
              </a:rPr>
              <a:t>글작성 및  본인의 게시글 수정, 삭제 가능</a:t>
            </a:r>
          </a:p>
        </p:txBody>
      </p:sp>
      <p:sp>
        <p:nvSpPr>
          <p:cNvPr id="12" name="★ 관리자 → 모든 게시글 삭제,수정가능">
            <a:extLst>
              <a:ext uri="{FF2B5EF4-FFF2-40B4-BE49-F238E27FC236}">
                <a16:creationId xmlns:a16="http://schemas.microsoft.com/office/drawing/2014/main" id="{BE832871-5CA2-480D-C925-DF834754B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304" y="1519562"/>
            <a:ext cx="36109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ko-KR" sz="1600" b="1"/>
              <a:t> </a:t>
            </a:r>
            <a:r>
              <a:rPr lang="ko-KR" altLang="ko-KR" sz="1600" b="1">
                <a:solidFill>
                  <a:srgbClr val="242F3B"/>
                </a:solidFill>
              </a:rPr>
              <a:t>관리자 → 모든 게시글 삭제,수정가능</a:t>
            </a:r>
          </a:p>
        </p:txBody>
      </p:sp>
      <p:pic>
        <p:nvPicPr>
          <p:cNvPr id="13" name="그림 3">
            <a:extLst>
              <a:ext uri="{FF2B5EF4-FFF2-40B4-BE49-F238E27FC236}">
                <a16:creationId xmlns:a16="http://schemas.microsoft.com/office/drawing/2014/main" id="{6591D807-2FD7-E602-183E-A87AF340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1889125"/>
            <a:ext cx="5081588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6">
            <a:extLst>
              <a:ext uri="{FF2B5EF4-FFF2-40B4-BE49-F238E27FC236}">
                <a16:creationId xmlns:a16="http://schemas.microsoft.com/office/drawing/2014/main" id="{18B33697-6A35-8A28-C50D-880CD6A4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4527550"/>
            <a:ext cx="5478463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7">
            <a:extLst>
              <a:ext uri="{FF2B5EF4-FFF2-40B4-BE49-F238E27FC236}">
                <a16:creationId xmlns:a16="http://schemas.microsoft.com/office/drawing/2014/main" id="{AE7C50F4-577C-9C38-FE00-D2529B6F3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4162425"/>
            <a:ext cx="454660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024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A328-DBEA-9308-6597-9CED197597B6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② 공지사항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Q&amp;A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3" name="직선 연결선 23">
            <a:extLst>
              <a:ext uri="{FF2B5EF4-FFF2-40B4-BE49-F238E27FC236}">
                <a16:creationId xmlns:a16="http://schemas.microsoft.com/office/drawing/2014/main" id="{C8B11F6C-27DF-F32E-52B3-F4A84179FDC4}"/>
              </a:ext>
            </a:extLst>
          </p:cNvPr>
          <p:cNvCxnSpPr>
            <a:cxnSpLocks/>
          </p:cNvCxnSpPr>
          <p:nvPr/>
        </p:nvCxnSpPr>
        <p:spPr>
          <a:xfrm>
            <a:off x="2747628" y="980729"/>
            <a:ext cx="914036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회원">
            <a:extLst>
              <a:ext uri="{FF2B5EF4-FFF2-40B4-BE49-F238E27FC236}">
                <a16:creationId xmlns:a16="http://schemas.microsoft.com/office/drawing/2014/main" id="{BB7DEE02-B867-2449-1D27-F5E580004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231900"/>
            <a:ext cx="73353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500" b="1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5" name="관리자">
            <a:extLst>
              <a:ext uri="{FF2B5EF4-FFF2-40B4-BE49-F238E27FC236}">
                <a16:creationId xmlns:a16="http://schemas.microsoft.com/office/drawing/2014/main" id="{B28831B1-80CD-780F-5E64-F747BDEA8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975" y="1231900"/>
            <a:ext cx="105413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500" b="1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6" name="★ 관리자는 모든 댓글 삭제 가능">
            <a:extLst>
              <a:ext uri="{FF2B5EF4-FFF2-40B4-BE49-F238E27FC236}">
                <a16:creationId xmlns:a16="http://schemas.microsoft.com/office/drawing/2014/main" id="{C8C464E5-C903-9EDC-B9C9-0901FADD1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902" y="6028029"/>
            <a:ext cx="29617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ko-KR" sz="1600" b="1"/>
              <a:t> </a:t>
            </a:r>
            <a:r>
              <a:rPr lang="ko-KR" altLang="ko-KR" sz="1600" b="1">
                <a:solidFill>
                  <a:srgbClr val="25303B"/>
                </a:solidFill>
              </a:rPr>
              <a:t>관리자는 모든 댓글 삭제 가능</a:t>
            </a:r>
          </a:p>
        </p:txBody>
      </p:sp>
      <p:sp>
        <p:nvSpPr>
          <p:cNvPr id="7" name="★ 본인이 작성한 댓글만 수정, 삭제 가능">
            <a:extLst>
              <a:ext uri="{FF2B5EF4-FFF2-40B4-BE49-F238E27FC236}">
                <a16:creationId xmlns:a16="http://schemas.microsoft.com/office/drawing/2014/main" id="{3255908B-0D63-A32E-6E01-D90C6CC93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727" y="5688304"/>
            <a:ext cx="36766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 </a:t>
            </a:r>
            <a:r>
              <a:rPr lang="ko-KR" altLang="ko-KR" sz="1600" b="1">
                <a:solidFill>
                  <a:srgbClr val="25303B"/>
                </a:solidFill>
              </a:rPr>
              <a:t>본인이 작성한 댓글만 수정, 삭제 가능</a:t>
            </a:r>
          </a:p>
        </p:txBody>
      </p:sp>
      <p:pic>
        <p:nvPicPr>
          <p:cNvPr id="8" name="그림 5">
            <a:extLst>
              <a:ext uri="{FF2B5EF4-FFF2-40B4-BE49-F238E27FC236}">
                <a16:creationId xmlns:a16="http://schemas.microsoft.com/office/drawing/2014/main" id="{4E5A755B-045C-5874-1BD4-68700A2B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666875"/>
            <a:ext cx="2430463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7">
            <a:extLst>
              <a:ext uri="{FF2B5EF4-FFF2-40B4-BE49-F238E27FC236}">
                <a16:creationId xmlns:a16="http://schemas.microsoft.com/office/drawing/2014/main" id="{8DDDBAD9-BBC8-4C1F-0273-A4AEA635C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1841500"/>
            <a:ext cx="3033712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">
            <a:extLst>
              <a:ext uri="{FF2B5EF4-FFF2-40B4-BE49-F238E27FC236}">
                <a16:creationId xmlns:a16="http://schemas.microsoft.com/office/drawing/2014/main" id="{C4FA450E-15B9-DEF1-FDC5-72BB941A8C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0225" y="4770438"/>
            <a:ext cx="2574925" cy="1271587"/>
          </a:xfrm>
          <a:prstGeom prst="line">
            <a:avLst/>
          </a:prstGeom>
          <a:noFill/>
          <a:ln w="25400">
            <a:solidFill>
              <a:srgbClr val="FF0018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ko-KR" altLang="en-US"/>
          </a:p>
        </p:txBody>
      </p:sp>
      <p:pic>
        <p:nvPicPr>
          <p:cNvPr id="19" name="그림 8">
            <a:extLst>
              <a:ext uri="{FF2B5EF4-FFF2-40B4-BE49-F238E27FC236}">
                <a16:creationId xmlns:a16="http://schemas.microsoft.com/office/drawing/2014/main" id="{CC411640-208F-C9B8-2D2B-B683EF0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6875"/>
            <a:ext cx="228758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Line">
            <a:extLst>
              <a:ext uri="{FF2B5EF4-FFF2-40B4-BE49-F238E27FC236}">
                <a16:creationId xmlns:a16="http://schemas.microsoft.com/office/drawing/2014/main" id="{0EED6324-37BD-8307-6731-606374C7A0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6988" y="3365500"/>
            <a:ext cx="1633537" cy="1825625"/>
          </a:xfrm>
          <a:prstGeom prst="line">
            <a:avLst/>
          </a:prstGeom>
          <a:noFill/>
          <a:ln w="25400">
            <a:solidFill>
              <a:srgbClr val="FF0018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ko-KR" altLang="en-US"/>
          </a:p>
        </p:txBody>
      </p:sp>
      <p:pic>
        <p:nvPicPr>
          <p:cNvPr id="21" name="그림 10">
            <a:extLst>
              <a:ext uri="{FF2B5EF4-FFF2-40B4-BE49-F238E27FC236}">
                <a16:creationId xmlns:a16="http://schemas.microsoft.com/office/drawing/2014/main" id="{9E2F70E2-996A-9D93-211C-FF8E8C06E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2"/>
          <a:stretch>
            <a:fillRect/>
          </a:stretch>
        </p:blipFill>
        <p:spPr bwMode="auto">
          <a:xfrm>
            <a:off x="8734425" y="1762125"/>
            <a:ext cx="2967038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9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910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은행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주차장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API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927648" y="980729"/>
            <a:ext cx="89603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922E763A-235A-B4A8-7D35-4A76A4C2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423988"/>
            <a:ext cx="3319463" cy="48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붙여넣은 동영상.png" descr="붙여넣은 동영상.png">
            <a:extLst>
              <a:ext uri="{FF2B5EF4-FFF2-40B4-BE49-F238E27FC236}">
                <a16:creationId xmlns:a16="http://schemas.microsoft.com/office/drawing/2014/main" id="{643B4F09-B0F6-E649-B3D9-08DD575D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3" y="1689100"/>
            <a:ext cx="7210425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은행위치 와 대기인원 각 API를 수집 → 네이버지도 API 시스템에 맞게 위도,경도 변경 후 oracle DB에 저장">
            <a:extLst>
              <a:ext uri="{FF2B5EF4-FFF2-40B4-BE49-F238E27FC236}">
                <a16:creationId xmlns:a16="http://schemas.microsoft.com/office/drawing/2014/main" id="{1FBE15FD-BC14-8D9F-AF61-1A559A33F2B0}"/>
              </a:ext>
            </a:extLst>
          </p:cNvPr>
          <p:cNvSpPr txBox="1"/>
          <p:nvPr/>
        </p:nvSpPr>
        <p:spPr>
          <a:xfrm>
            <a:off x="4675267" y="302600"/>
            <a:ext cx="3817937" cy="9239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/>
          </a:ln>
        </p:spPr>
        <p:txBody>
          <a:bodyPr lIns="45719" rIns="45719">
            <a:spAutoFit/>
          </a:bodyPr>
          <a:lstStyle/>
          <a:p>
            <a:pPr algn="ctr" eaLnBrk="1">
              <a:defRPr/>
            </a:pPr>
            <a:r>
              <a:rPr lang="ko-KR" altLang="ko-KR"/>
              <a:t>은행</a:t>
            </a:r>
            <a:r>
              <a:rPr lang="ko-KR" altLang="en-US"/>
              <a:t>주소</a:t>
            </a:r>
            <a:r>
              <a:rPr lang="ko-KR" altLang="ko-KR"/>
              <a:t>수집 →</a:t>
            </a:r>
            <a:r>
              <a:rPr lang="ko-KR" altLang="en-US"/>
              <a:t> 네이버 </a:t>
            </a:r>
            <a:r>
              <a:rPr lang="en-US" altLang="ko-KR"/>
              <a:t>Geocoding API</a:t>
            </a:r>
            <a:r>
              <a:rPr lang="ko-KR" altLang="en-US"/>
              <a:t>로 주소를 </a:t>
            </a:r>
            <a:r>
              <a:rPr lang="ko-KR" altLang="ko-KR"/>
              <a:t>위도,경도 변경 후 </a:t>
            </a:r>
            <a:r>
              <a:rPr lang="ko-KR" altLang="en-US"/>
              <a:t>부점코드 등</a:t>
            </a:r>
            <a:r>
              <a:rPr lang="en-US" altLang="ko-KR"/>
              <a:t>..</a:t>
            </a:r>
            <a:r>
              <a:rPr lang="ko-KR" altLang="en-US"/>
              <a:t> 필요 데이터 </a:t>
            </a:r>
            <a:r>
              <a:rPr lang="ko-KR" altLang="ko-KR"/>
              <a:t>DB에 저장</a:t>
            </a:r>
          </a:p>
        </p:txBody>
      </p:sp>
      <p:sp>
        <p:nvSpPr>
          <p:cNvPr id="5" name="Geolocation API을 이용한 내위치와…">
            <a:extLst>
              <a:ext uri="{FF2B5EF4-FFF2-40B4-BE49-F238E27FC236}">
                <a16:creationId xmlns:a16="http://schemas.microsoft.com/office/drawing/2014/main" id="{46DE1A2C-9611-2FE7-74F8-130D90609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7450" y="2005013"/>
            <a:ext cx="358457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algn="ctr" eaLnBrk="1"/>
            <a:r>
              <a:rPr lang="ko-KR" altLang="ko-KR"/>
              <a:t>Geolocation API을 이용한 내위치와</a:t>
            </a:r>
          </a:p>
          <a:p>
            <a:pPr algn="ctr" eaLnBrk="1"/>
            <a:r>
              <a:rPr lang="ko-KR" altLang="ko-KR"/>
              <a:t>은행위치의 거리</a:t>
            </a:r>
            <a:r>
              <a:rPr lang="ko-KR" altLang="en-US"/>
              <a:t>를 </a:t>
            </a:r>
            <a:r>
              <a:rPr lang="en-US" altLang="ko-KR"/>
              <a:t>Havorsine</a:t>
            </a:r>
            <a:r>
              <a:rPr lang="ko-KR" altLang="ko-KR"/>
              <a:t> </a:t>
            </a:r>
            <a:r>
              <a:rPr lang="en-US" altLang="ko-KR"/>
              <a:t>Formula </a:t>
            </a:r>
            <a:r>
              <a:rPr lang="ko-KR" altLang="en-US"/>
              <a:t>공식을 이용하여</a:t>
            </a:r>
            <a:endParaRPr lang="en-US" altLang="ko-KR"/>
          </a:p>
          <a:p>
            <a:pPr algn="ctr" eaLnBrk="1"/>
            <a:r>
              <a:rPr lang="ko-KR" altLang="ko-KR"/>
              <a:t>가까운순으로</a:t>
            </a:r>
            <a:r>
              <a:rPr lang="ko-KR" altLang="en-US"/>
              <a:t> </a:t>
            </a:r>
            <a:r>
              <a:rPr lang="ko-KR" altLang="ko-KR"/>
              <a:t>위에서부터 출력하게 구현 </a:t>
            </a:r>
          </a:p>
        </p:txBody>
      </p:sp>
      <p:sp>
        <p:nvSpPr>
          <p:cNvPr id="6" name="메인페이지에도">
            <a:extLst>
              <a:ext uri="{FF2B5EF4-FFF2-40B4-BE49-F238E27FC236}">
                <a16:creationId xmlns:a16="http://schemas.microsoft.com/office/drawing/2014/main" id="{688F1323-86BA-573D-25F9-A7A8D3929379}"/>
              </a:ext>
            </a:extLst>
          </p:cNvPr>
          <p:cNvSpPr/>
          <p:nvPr/>
        </p:nvSpPr>
        <p:spPr>
          <a:xfrm>
            <a:off x="3336925" y="4575175"/>
            <a:ext cx="1497013" cy="784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>
                <a:latin typeface="+mn-lt"/>
                <a:ea typeface="+mn-ea"/>
                <a:cs typeface="+mn-cs"/>
              </a:rPr>
              <a:t>클릭시</a:t>
            </a:r>
            <a:endParaRPr lang="en-US" altLang="ko-KR" b="1" kern="0">
              <a:latin typeface="+mn-lt"/>
              <a:ea typeface="+mn-ea"/>
              <a:cs typeface="+mn-cs"/>
            </a:endParaRP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>
                <a:latin typeface="+mn-lt"/>
                <a:ea typeface="+mn-ea"/>
                <a:cs typeface="+mn-cs"/>
              </a:rPr>
              <a:t>MAP</a:t>
            </a:r>
            <a:r>
              <a:rPr lang="ko-KR" altLang="en-US" b="1" kern="0">
                <a:latin typeface="+mn-lt"/>
                <a:ea typeface="+mn-ea"/>
                <a:cs typeface="+mn-cs"/>
              </a:rPr>
              <a:t>페이지로</a:t>
            </a:r>
            <a:endParaRPr b="1" kern="0">
              <a:latin typeface="+mn-lt"/>
              <a:ea typeface="+mn-ea"/>
              <a:cs typeface="+mn-cs"/>
            </a:endParaRPr>
          </a:p>
        </p:txBody>
      </p:sp>
      <p:pic>
        <p:nvPicPr>
          <p:cNvPr id="7" name="그림 3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CED00460-4867-BC7F-0DD0-570BB6EA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3429000"/>
            <a:ext cx="125571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D64F382B-B7D7-992D-98F0-40A881728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0420">
            <a:off x="9855200" y="3770313"/>
            <a:ext cx="896937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12">
            <a:extLst>
              <a:ext uri="{FF2B5EF4-FFF2-40B4-BE49-F238E27FC236}">
                <a16:creationId xmlns:a16="http://schemas.microsoft.com/office/drawing/2014/main" id="{3D50B58C-6078-47FC-3F6C-81043CFD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9073">
            <a:off x="5094288" y="1865313"/>
            <a:ext cx="13144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3">
            <a:extLst>
              <a:ext uri="{FF2B5EF4-FFF2-40B4-BE49-F238E27FC236}">
                <a16:creationId xmlns:a16="http://schemas.microsoft.com/office/drawing/2014/main" id="{FA2E8D96-FC53-2006-D451-E56D1B58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88000">
            <a:off x="7642987" y="814939"/>
            <a:ext cx="1456930" cy="145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710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은행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주차장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API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927648" y="980729"/>
            <a:ext cx="89603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pic>
        <p:nvPicPr>
          <p:cNvPr id="3" name="붙여넣은 동영상.png" descr="붙여넣은 동영상.png">
            <a:extLst>
              <a:ext uri="{FF2B5EF4-FFF2-40B4-BE49-F238E27FC236}">
                <a16:creationId xmlns:a16="http://schemas.microsoft.com/office/drawing/2014/main" id="{6DF04D68-5DE8-2700-B507-0574270AD41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490663"/>
            <a:ext cx="4324350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영업 중">
            <a:extLst>
              <a:ext uri="{FF2B5EF4-FFF2-40B4-BE49-F238E27FC236}">
                <a16:creationId xmlns:a16="http://schemas.microsoft.com/office/drawing/2014/main" id="{2F720786-7F1E-C2E5-682E-43658B80B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652588"/>
            <a:ext cx="10220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100" b="1">
                <a:solidFill>
                  <a:srgbClr val="242F3B"/>
                </a:solidFill>
              </a:rPr>
              <a:t>영업 중 </a:t>
            </a:r>
          </a:p>
        </p:txBody>
      </p:sp>
      <p:sp>
        <p:nvSpPr>
          <p:cNvPr id="5" name="영업 마감">
            <a:extLst>
              <a:ext uri="{FF2B5EF4-FFF2-40B4-BE49-F238E27FC236}">
                <a16:creationId xmlns:a16="http://schemas.microsoft.com/office/drawing/2014/main" id="{B7C1CC84-8A7B-9702-A416-BC4C74540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25" y="1649413"/>
            <a:ext cx="12913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100" b="1">
                <a:solidFill>
                  <a:srgbClr val="242F3B"/>
                </a:solidFill>
              </a:rPr>
              <a:t>영업 마감 </a:t>
            </a:r>
          </a:p>
        </p:txBody>
      </p:sp>
      <p:sp>
        <p:nvSpPr>
          <p:cNvPr id="6" name="영업 시간일 경우,…">
            <a:extLst>
              <a:ext uri="{FF2B5EF4-FFF2-40B4-BE49-F238E27FC236}">
                <a16:creationId xmlns:a16="http://schemas.microsoft.com/office/drawing/2014/main" id="{094BDA54-3171-3F72-41C1-8E9FF45A3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0" y="5619750"/>
            <a:ext cx="22371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en-US" sz="1600" b="1">
                <a:solidFill>
                  <a:srgbClr val="EA3B35"/>
                </a:solidFill>
              </a:rPr>
              <a:t> </a:t>
            </a:r>
            <a:r>
              <a:rPr lang="ko-KR" altLang="ko-KR" sz="1600" b="1">
                <a:solidFill>
                  <a:srgbClr val="242F3B"/>
                </a:solidFill>
              </a:rPr>
              <a:t>영업 시간일 경우, </a:t>
            </a:r>
          </a:p>
          <a:p>
            <a:pPr eaLnBrk="1"/>
            <a:r>
              <a:rPr lang="ko-KR" altLang="ko-KR" sz="1600" b="1">
                <a:solidFill>
                  <a:srgbClr val="242F3B"/>
                </a:solidFill>
              </a:rPr>
              <a:t>창구</a:t>
            </a:r>
            <a:r>
              <a:rPr lang="ko-KR" altLang="en-US" sz="1600" b="1">
                <a:solidFill>
                  <a:srgbClr val="242F3B"/>
                </a:solidFill>
              </a:rPr>
              <a:t>별</a:t>
            </a:r>
            <a:r>
              <a:rPr lang="ko-KR" altLang="ko-KR" sz="1600" b="1">
                <a:solidFill>
                  <a:srgbClr val="242F3B"/>
                </a:solidFill>
              </a:rPr>
              <a:t> 대기인원이 출력</a:t>
            </a:r>
          </a:p>
        </p:txBody>
      </p:sp>
      <p:sp>
        <p:nvSpPr>
          <p:cNvPr id="7" name="영업 시간 이외에는…">
            <a:extLst>
              <a:ext uri="{FF2B5EF4-FFF2-40B4-BE49-F238E27FC236}">
                <a16:creationId xmlns:a16="http://schemas.microsoft.com/office/drawing/2014/main" id="{C6D1AB5B-655C-A079-631B-9B8D94BDD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113" y="5591175"/>
            <a:ext cx="28991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 </a:t>
            </a:r>
            <a:r>
              <a:rPr lang="ko-KR" altLang="ko-KR" sz="1600" b="1">
                <a:solidFill>
                  <a:srgbClr val="242F3B"/>
                </a:solidFill>
              </a:rPr>
              <a:t>영업 시간 이외에는 </a:t>
            </a:r>
          </a:p>
          <a:p>
            <a:pPr eaLnBrk="1"/>
            <a:r>
              <a:rPr lang="ko-KR" altLang="ko-KR" sz="1600" b="1">
                <a:solidFill>
                  <a:srgbClr val="242F3B"/>
                </a:solidFill>
              </a:rPr>
              <a:t>영업시간이 아니라는 문구 출력</a:t>
            </a:r>
          </a:p>
        </p:txBody>
      </p:sp>
      <p:pic>
        <p:nvPicPr>
          <p:cNvPr id="8" name="그림 4">
            <a:extLst>
              <a:ext uri="{FF2B5EF4-FFF2-40B4-BE49-F238E27FC236}">
                <a16:creationId xmlns:a16="http://schemas.microsoft.com/office/drawing/2014/main" id="{3F22BD28-0BED-327A-708E-ACCDECFE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37"/>
          <a:stretch>
            <a:fillRect/>
          </a:stretch>
        </p:blipFill>
        <p:spPr bwMode="auto">
          <a:xfrm>
            <a:off x="8745538" y="2112963"/>
            <a:ext cx="2392362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BCC147-139C-8ED7-107E-E670B69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5" r="4544"/>
          <a:stretch/>
        </p:blipFill>
        <p:spPr>
          <a:xfrm>
            <a:off x="5630485" y="2146300"/>
            <a:ext cx="2667784" cy="3408362"/>
          </a:xfrm>
          <a:prstGeom prst="rect">
            <a:avLst/>
          </a:prstGeom>
        </p:spPr>
      </p:pic>
      <p:pic>
        <p:nvPicPr>
          <p:cNvPr id="10" name="그림 3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5C4B54A0-B1C5-402E-1043-DED22669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3" y="1430338"/>
            <a:ext cx="10922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355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은행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주차장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API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927648" y="980729"/>
            <a:ext cx="89603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pic>
        <p:nvPicPr>
          <p:cNvPr id="2" name="붙여넣은 동영상.png" descr="붙여넣은 동영상.png">
            <a:extLst>
              <a:ext uri="{FF2B5EF4-FFF2-40B4-BE49-F238E27FC236}">
                <a16:creationId xmlns:a16="http://schemas.microsoft.com/office/drawing/2014/main" id="{734A6956-AA7E-357A-6651-064A6FBF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312863"/>
            <a:ext cx="7427912" cy="509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현재 내위치">
            <a:extLst>
              <a:ext uri="{FF2B5EF4-FFF2-40B4-BE49-F238E27FC236}">
                <a16:creationId xmlns:a16="http://schemas.microsoft.com/office/drawing/2014/main" id="{EFBDF7DD-F109-3F8B-89AF-B04FAC72C925}"/>
              </a:ext>
            </a:extLst>
          </p:cNvPr>
          <p:cNvSpPr txBox="1"/>
          <p:nvPr/>
        </p:nvSpPr>
        <p:spPr>
          <a:xfrm rot="8873">
            <a:off x="6543267" y="3356253"/>
            <a:ext cx="1299393" cy="3693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hueOff val="-1963636"/>
                    <a:satOff val="-28205"/>
                    <a:lumOff val="7647"/>
                  </a:schemeClr>
                </a:solidFill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b="1" ker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 내위치</a:t>
            </a:r>
          </a:p>
        </p:txBody>
      </p:sp>
      <p:pic>
        <p:nvPicPr>
          <p:cNvPr id="4" name="붙여넣은 동영상.png" descr="붙여넣은 동영상.png">
            <a:extLst>
              <a:ext uri="{FF2B5EF4-FFF2-40B4-BE49-F238E27FC236}">
                <a16:creationId xmlns:a16="http://schemas.microsoft.com/office/drawing/2014/main" id="{7AC0721C-9872-2B67-5E24-4B47F95E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1555750"/>
            <a:ext cx="37401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4635F4E1-F208-9918-6E82-B35BC388798A}"/>
              </a:ext>
            </a:extLst>
          </p:cNvPr>
          <p:cNvSpPr/>
          <p:nvPr/>
        </p:nvSpPr>
        <p:spPr>
          <a:xfrm>
            <a:off x="2244725" y="3219450"/>
            <a:ext cx="3094038" cy="1284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/>
          </a:ln>
        </p:spPr>
        <p:txBody>
          <a:bodyPr lIns="45719" rIns="45719" anchor="ctr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+mn-lt"/>
              <a:ea typeface="+mn-ea"/>
              <a:cs typeface="+mn-cs"/>
            </a:endParaRPr>
          </a:p>
        </p:txBody>
      </p:sp>
      <p:sp>
        <p:nvSpPr>
          <p:cNvPr id="6" name="★해당 주차장 클릭 시,…">
            <a:extLst>
              <a:ext uri="{FF2B5EF4-FFF2-40B4-BE49-F238E27FC236}">
                <a16:creationId xmlns:a16="http://schemas.microsoft.com/office/drawing/2014/main" id="{DC18B7C9-A106-6312-D7C0-34C017D75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621" y="991507"/>
            <a:ext cx="5803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</a:t>
            </a:r>
            <a:r>
              <a:rPr lang="ko-KR" altLang="en-US" sz="1600" b="1"/>
              <a:t> </a:t>
            </a:r>
            <a:r>
              <a:rPr lang="ko-KR" altLang="ko-KR" sz="1600" b="1">
                <a:solidFill>
                  <a:srgbClr val="242F3B"/>
                </a:solidFill>
              </a:rPr>
              <a:t>해당 주차장 클릭 시, </a:t>
            </a:r>
            <a:r>
              <a:rPr lang="ko-KR" altLang="en-US" sz="1600" b="1">
                <a:solidFill>
                  <a:srgbClr val="242F3B"/>
                </a:solidFill>
              </a:rPr>
              <a:t> </a:t>
            </a:r>
            <a:r>
              <a:rPr lang="ko-KR" altLang="ko-KR" sz="1600" b="1">
                <a:solidFill>
                  <a:srgbClr val="242F3B"/>
                </a:solidFill>
              </a:rPr>
              <a:t>주소,거리,요금,시간 정보 안내</a:t>
            </a:r>
          </a:p>
        </p:txBody>
      </p:sp>
      <p:pic>
        <p:nvPicPr>
          <p:cNvPr id="7" name="그림 3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9CF01FAC-CC7C-2FC1-26CA-006C21E1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8565">
            <a:off x="6511925" y="3641725"/>
            <a:ext cx="5111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4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80C00685-22C2-4B2D-655C-F2541E7A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6062">
            <a:off x="1577975" y="2573338"/>
            <a:ext cx="10922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5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8900AD17-516F-E347-64AA-144FBAA68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431">
            <a:off x="5064125" y="2635250"/>
            <a:ext cx="10922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6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064F7FA2-FA05-F2DC-9AA8-23723C7CF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431">
            <a:off x="6310313" y="2406650"/>
            <a:ext cx="1093787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7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59E5D7F6-BB67-358B-33A3-E24480081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431">
            <a:off x="7454900" y="2195513"/>
            <a:ext cx="10922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은행, 주차장 리스트 클릭 시…">
            <a:extLst>
              <a:ext uri="{FF2B5EF4-FFF2-40B4-BE49-F238E27FC236}">
                <a16:creationId xmlns:a16="http://schemas.microsoft.com/office/drawing/2014/main" id="{6CB329FD-17FC-88E2-8C48-D2268A0C3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3519488"/>
            <a:ext cx="29019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b="1"/>
              <a:t>은행, 주차장 리스트 클릭 시</a:t>
            </a:r>
          </a:p>
          <a:p>
            <a:pPr eaLnBrk="1"/>
            <a:r>
              <a:rPr lang="ko-KR" altLang="ko-KR" b="1"/>
              <a:t>해당 지점 위치로 자동 이동</a:t>
            </a:r>
          </a:p>
        </p:txBody>
      </p:sp>
    </p:spTree>
    <p:extLst>
      <p:ext uri="{BB962C8B-B14F-4D97-AF65-F5344CB8AC3E}">
        <p14:creationId xmlns:p14="http://schemas.microsoft.com/office/powerpoint/2010/main" val="69706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68408" y="360565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387588" y="980728"/>
            <a:ext cx="950040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⑤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pic>
        <p:nvPicPr>
          <p:cNvPr id="3" name="시연영상">
            <a:hlinkClick r:id="" action="ppaction://media"/>
            <a:extLst>
              <a:ext uri="{FF2B5EF4-FFF2-40B4-BE49-F238E27FC236}">
                <a16:creationId xmlns:a16="http://schemas.microsoft.com/office/drawing/2014/main" id="{3D7E4BFE-3706-1FA0-A4F6-F7EAF3C23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0" y="1563759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2" name="심판교">
            <a:extLst>
              <a:ext uri="{FF2B5EF4-FFF2-40B4-BE49-F238E27FC236}">
                <a16:creationId xmlns:a16="http://schemas.microsoft.com/office/drawing/2014/main" id="{BC26CB92-6A2B-EB28-B794-EBA3BE0BA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594" y="1495575"/>
            <a:ext cx="977900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300" b="1">
                <a:solidFill>
                  <a:schemeClr val="tx1"/>
                </a:solidFill>
              </a:rPr>
              <a:t>심판교</a:t>
            </a:r>
          </a:p>
        </p:txBody>
      </p:sp>
      <p:sp>
        <p:nvSpPr>
          <p:cNvPr id="3" name="최기홍">
            <a:extLst>
              <a:ext uri="{FF2B5EF4-FFF2-40B4-BE49-F238E27FC236}">
                <a16:creationId xmlns:a16="http://schemas.microsoft.com/office/drawing/2014/main" id="{EBE6AD02-7104-3F28-FE08-5003A270D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1744" y="2841452"/>
            <a:ext cx="977900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300" b="1">
                <a:solidFill>
                  <a:schemeClr val="tx1"/>
                </a:solidFill>
              </a:rPr>
              <a:t>최기홍</a:t>
            </a:r>
          </a:p>
        </p:txBody>
      </p:sp>
      <p:sp>
        <p:nvSpPr>
          <p:cNvPr id="4" name="송경호">
            <a:extLst>
              <a:ext uri="{FF2B5EF4-FFF2-40B4-BE49-F238E27FC236}">
                <a16:creationId xmlns:a16="http://schemas.microsoft.com/office/drawing/2014/main" id="{6B077FA3-6333-CF64-4AB4-88665E519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594" y="4476273"/>
            <a:ext cx="9779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300" b="1">
                <a:solidFill>
                  <a:schemeClr val="tx1"/>
                </a:solidFill>
              </a:rPr>
              <a:t>송경호</a:t>
            </a:r>
          </a:p>
        </p:txBody>
      </p:sp>
      <p:pic>
        <p:nvPicPr>
          <p:cNvPr id="5" name="679660.png" descr="679660.png">
            <a:extLst>
              <a:ext uri="{FF2B5EF4-FFF2-40B4-BE49-F238E27FC236}">
                <a16:creationId xmlns:a16="http://schemas.microsoft.com/office/drawing/2014/main" id="{BC379CDD-D4B3-35DE-4505-793E3C8B9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17" y="1463389"/>
            <a:ext cx="4476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EF1FA-233C-B8A9-D122-418D94BA006F}"/>
              </a:ext>
            </a:extLst>
          </p:cNvPr>
          <p:cNvSpPr txBox="1"/>
          <p:nvPr/>
        </p:nvSpPr>
        <p:spPr>
          <a:xfrm>
            <a:off x="2638466" y="4478306"/>
            <a:ext cx="8330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ko-KR" alt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이번 프로젝트를 진행하면서 </a:t>
            </a:r>
            <a:r>
              <a:rPr kumimoji="0" lang="en-US" altLang="ko-KR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1</a:t>
            </a:r>
            <a:r>
              <a:rPr kumimoji="0" lang="ko-KR" alt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차프로젝트 때 못해 보던 </a:t>
            </a:r>
            <a:r>
              <a:rPr kumimoji="0" lang="en" altLang="ko-KR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AWS</a:t>
            </a:r>
            <a:r>
              <a:rPr kumimoji="0" lang="ko-KR" alt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를 해보면서 새로운 경험도해보고 좋았지만</a:t>
            </a:r>
            <a:r>
              <a:rPr kumimoji="0" lang="en-US" altLang="ko-KR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. </a:t>
            </a:r>
            <a:r>
              <a:rPr kumimoji="0" lang="en" altLang="ko-KR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security , </a:t>
            </a:r>
            <a:r>
              <a:rPr kumimoji="0" lang="ko-KR" alt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공공 데이터를 활용해 보는 코드를 직접 하지 못한 아쉬움이 있습니다</a:t>
            </a:r>
            <a:r>
              <a:rPr kumimoji="0" lang="en-US" altLang="ko-KR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.  </a:t>
            </a:r>
            <a:r>
              <a:rPr kumimoji="0" lang="ko-KR" alt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공부를 해나가면서  이번에 하지 못한 </a:t>
            </a:r>
            <a:r>
              <a:rPr kumimoji="0" lang="en" altLang="ko-KR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security </a:t>
            </a:r>
            <a:r>
              <a:rPr kumimoji="0" lang="ko-KR" alt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마루 부리 Beta"/>
              </a:rPr>
              <a:t>와 공공 데이터를 시도해보려고합니다</a:t>
            </a:r>
          </a:p>
          <a:p>
            <a:pPr algn="just"/>
            <a:endParaRPr kumimoji="1"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D08CE-9BAE-444E-3543-7A2EDD9674AA}"/>
              </a:ext>
            </a:extLst>
          </p:cNvPr>
          <p:cNvSpPr txBox="1"/>
          <p:nvPr/>
        </p:nvSpPr>
        <p:spPr>
          <a:xfrm>
            <a:off x="2639616" y="1457723"/>
            <a:ext cx="83306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처음에는 즐겨찾기</a:t>
            </a:r>
            <a:r>
              <a:rPr lang="en-US" altLang="ko-KR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,</a:t>
            </a:r>
            <a:r>
              <a:rPr lang="ko-KR" altLang="en-US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 길찾기 기능 등 여러 다른 기능들과 코드 리팩토링 과정을 거쳐 좀 더 완벽한 서비스를 만들고 싶었지만 그렇지 못하여 아쉬움이 남기도 했습니다</a:t>
            </a:r>
            <a:r>
              <a:rPr lang="en-US" altLang="ko-KR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 하지만</a:t>
            </a:r>
            <a:r>
              <a:rPr lang="en-US" altLang="ko-KR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,</a:t>
            </a:r>
            <a:r>
              <a:rPr lang="ko-KR" altLang="en-US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 서로 장점이 잘 발휘되어 트러블 하나 없이 순조롭게 잘 진행되어 후에 보완하면 될 것이라고 생각이 들고</a:t>
            </a:r>
            <a:r>
              <a:rPr lang="en-US" altLang="ko-KR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,</a:t>
            </a:r>
            <a:r>
              <a:rPr lang="ko-KR" altLang="en-US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 단순히 </a:t>
            </a:r>
            <a:r>
              <a:rPr lang="en-US" altLang="ko-KR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KIT</a:t>
            </a:r>
            <a:r>
              <a:rPr lang="ko-KR" altLang="en-US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아카데미의 프로젝트로만 남기기에는 아쉬운 결과를 남긴 것 같습니다</a:t>
            </a:r>
            <a:r>
              <a:rPr lang="en-US" altLang="ko-KR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 타인과 협업하여 일을 수행한 경험이  몇 번 있지만 서로가 서로를 잘 이해하여 화목한 분위기 속에 마무리 되어서 모두에게 감사한 마음입니다</a:t>
            </a:r>
            <a:r>
              <a:rPr lang="en-US" altLang="ko-KR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sz="1400" b="1">
                <a:solidFill>
                  <a:srgbClr val="242F3B"/>
                </a:solidFill>
                <a:latin typeface="+mn-lt"/>
                <a:ea typeface="+mn-ea"/>
                <a:cs typeface="+mn-cs"/>
              </a:rPr>
              <a:t> </a:t>
            </a:r>
            <a:endParaRPr kumimoji="0" lang="ko-KR" altLang="en-US" sz="1400" b="1" i="0" u="none" strike="noStrike" cap="none" spc="0" normalizeH="0" baseline="0">
              <a:ln>
                <a:noFill/>
              </a:ln>
              <a:solidFill>
                <a:srgbClr val="242F3B"/>
              </a:solidFill>
              <a:effectLst/>
              <a:uFillTx/>
              <a:latin typeface="+mn-lt"/>
              <a:ea typeface="+mn-ea"/>
              <a:cs typeface="+mn-cs"/>
              <a:sym typeface="마루 부리 Beta"/>
            </a:endParaRPr>
          </a:p>
          <a:p>
            <a:pPr algn="just"/>
            <a:endParaRPr kumimoji="1"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8D55B9-75FB-001C-C506-EEE648F2DC3E}"/>
              </a:ext>
            </a:extLst>
          </p:cNvPr>
          <p:cNvSpPr txBox="1"/>
          <p:nvPr/>
        </p:nvSpPr>
        <p:spPr>
          <a:xfrm>
            <a:off x="2639616" y="2718451"/>
            <a:ext cx="83294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ko-KR" sz="1400" b="1"/>
              <a:t>API </a:t>
            </a:r>
            <a:r>
              <a:rPr kumimoji="1" lang="ko-KR" altLang="en-US" sz="1400" b="1"/>
              <a:t>연동에 </a:t>
            </a:r>
            <a:r>
              <a:rPr kumimoji="1" lang="en" altLang="ko-KR" sz="1400" b="1"/>
              <a:t>API </a:t>
            </a:r>
            <a:r>
              <a:rPr kumimoji="1" lang="ko-KR" altLang="en-US" sz="1400" b="1"/>
              <a:t>연동을 활용하여 서비스를 구축하는 것은 새롭고 흥미로웠습니다</a:t>
            </a:r>
            <a:r>
              <a:rPr kumimoji="1" lang="en-US" altLang="ko-KR" sz="1400" b="1"/>
              <a:t>. </a:t>
            </a:r>
            <a:r>
              <a:rPr kumimoji="1" lang="ko-KR" altLang="en-US" sz="1400" b="1"/>
              <a:t>여러 </a:t>
            </a:r>
            <a:r>
              <a:rPr kumimoji="1" lang="en" altLang="ko-KR" sz="1400" b="1"/>
              <a:t>API</a:t>
            </a:r>
            <a:r>
              <a:rPr kumimoji="1" lang="ko-KR" altLang="en-US" sz="1400" b="1"/>
              <a:t>를 연동하여 다양한 서비스를 제공할 수 있었고</a:t>
            </a:r>
            <a:r>
              <a:rPr kumimoji="1" lang="en-US" altLang="ko-KR" sz="1400" b="1"/>
              <a:t>, </a:t>
            </a:r>
            <a:r>
              <a:rPr kumimoji="1" lang="ko-KR" altLang="en-US" sz="1400" b="1"/>
              <a:t>이를 통해 사용자들에게 더 많은 가치를 전달할 수 있다는 점이 특히 흥미로웠습니다</a:t>
            </a:r>
            <a:r>
              <a:rPr kumimoji="1" lang="en-US" altLang="ko-KR" sz="1400" b="1"/>
              <a:t>.</a:t>
            </a:r>
            <a:r>
              <a:rPr kumimoji="1" lang="ko-KR" altLang="en-US" sz="1400" b="1"/>
              <a:t> 이를 토대로 대기번호 제공 및 응급상황 및 위치 서비스를 활용하여 더 다양한 서비스를 구축하려는 노력을 했더라면  의미 있는 시도였을 것입니다</a:t>
            </a:r>
            <a:r>
              <a:rPr kumimoji="1" lang="en-US" altLang="ko-KR" sz="1400" b="1"/>
              <a:t>. </a:t>
            </a:r>
            <a:r>
              <a:rPr kumimoji="1" lang="ko-KR" altLang="en-US" sz="1400" b="1"/>
              <a:t>이러한 기능을 활용하면 현실적인 문제를 해결하는 서비스를 제공할 수 있을 것으로 기대됩니다</a:t>
            </a:r>
            <a:r>
              <a:rPr kumimoji="1" lang="en-US" altLang="ko-KR" sz="1400" b="1"/>
              <a:t>. </a:t>
            </a:r>
            <a:r>
              <a:rPr kumimoji="1" lang="ko-KR" altLang="en-US" sz="1400" b="1"/>
              <a:t>진행하는 동안 </a:t>
            </a:r>
            <a:r>
              <a:rPr kumimoji="1" lang="en" altLang="ko-KR" sz="1400" b="1"/>
              <a:t>API</a:t>
            </a:r>
            <a:r>
              <a:rPr kumimoji="1" lang="ko-KR" altLang="en-US" sz="1400" b="1"/>
              <a:t>와 </a:t>
            </a:r>
            <a:r>
              <a:rPr kumimoji="1" lang="en" altLang="ko-KR" sz="1400" b="1"/>
              <a:t>DB </a:t>
            </a:r>
            <a:r>
              <a:rPr kumimoji="1" lang="ko-KR" altLang="en-US" sz="1400" b="1"/>
              <a:t>연동 작업에 어려움이 있었지만 </a:t>
            </a:r>
            <a:r>
              <a:rPr kumimoji="1" lang="en" altLang="ko-KR" sz="1400" b="1"/>
              <a:t>DB </a:t>
            </a:r>
            <a:r>
              <a:rPr kumimoji="1" lang="ko-KR" altLang="en-US" sz="1400" b="1"/>
              <a:t>에 저장하여 속도문제와 진행에 문제해결이 되었습니다</a:t>
            </a:r>
            <a:r>
              <a:rPr kumimoji="1" lang="en-US" altLang="ko-KR" sz="1400" b="1"/>
              <a:t>. </a:t>
            </a:r>
            <a:r>
              <a:rPr kumimoji="1" lang="ko-KR" altLang="en-US" sz="1400" b="1"/>
              <a:t>이를 통해 새로운 경험을 얻을 수 있었고 흥미로운 시간이 많았습니다</a:t>
            </a:r>
            <a:r>
              <a:rPr kumimoji="1" lang="en-US" altLang="ko-KR" sz="1400" b="1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경과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4180" y="5420898"/>
            <a:ext cx="50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활용방안 및 기대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효과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58715" y="1081213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주제 및 선정 배경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기획의도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8715" y="2566932"/>
            <a:ext cx="6228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내용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8991" y="3761723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 장비 및 재료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8991" y="4618152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구조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2451" y="1512446"/>
            <a:ext cx="101888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 b="1" spc="-150" dirty="0">
                <a:latin typeface="+mn-ea"/>
                <a:ea typeface="+mn-ea"/>
              </a:rPr>
              <a:t>-</a:t>
            </a:r>
            <a:r>
              <a:rPr lang="ko-KR" altLang="en-US" sz="1400" b="1" spc="-150" dirty="0">
                <a:latin typeface="+mn-ea"/>
                <a:ea typeface="+mn-ea"/>
              </a:rPr>
              <a:t> </a:t>
            </a:r>
            <a:r>
              <a:rPr lang="ko-KR" altLang="en-US" sz="1400" b="1" kern="0">
                <a:latin typeface="+mn-lt"/>
                <a:ea typeface="+mn-ea"/>
                <a:cs typeface="+mn-cs"/>
              </a:rPr>
              <a:t>직장인의 경우</a:t>
            </a:r>
            <a:r>
              <a:rPr lang="en-US" altLang="ko-KR" sz="1400" b="1" kern="0">
                <a:latin typeface="+mn-lt"/>
                <a:ea typeface="+mn-ea"/>
                <a:cs typeface="+mn-cs"/>
              </a:rPr>
              <a:t>,</a:t>
            </a:r>
            <a:r>
              <a:rPr lang="ko-KR" altLang="en-US" sz="1400" b="1" kern="0">
                <a:latin typeface="+mn-lt"/>
                <a:ea typeface="+mn-ea"/>
                <a:cs typeface="+mn-cs"/>
              </a:rPr>
              <a:t> 은행업무를 보러가기 위해 업무 시간 외 시간을 활용해야하는데</a:t>
            </a:r>
            <a:r>
              <a:rPr lang="en-US" altLang="ko-KR" sz="1400" b="1" kern="0">
                <a:latin typeface="+mn-lt"/>
                <a:ea typeface="+mn-ea"/>
                <a:cs typeface="+mn-cs"/>
              </a:rPr>
              <a:t>,</a:t>
            </a:r>
            <a:r>
              <a:rPr lang="ko-KR" altLang="en-US" sz="1400" b="1" kern="0">
                <a:latin typeface="+mn-lt"/>
                <a:ea typeface="+mn-ea"/>
                <a:cs typeface="+mn-cs"/>
              </a:rPr>
              <a:t> 특정 시간에 사람이 몰려 은행 업무를 보지 못하고 시간 낭비만 할 때에 대한 불편했던 경험이 있어</a:t>
            </a:r>
            <a:r>
              <a:rPr lang="en-US" altLang="ko-KR" sz="1400" b="1" kern="0">
                <a:latin typeface="+mn-lt"/>
                <a:ea typeface="+mn-ea"/>
                <a:cs typeface="+mn-cs"/>
              </a:rPr>
              <a:t>,</a:t>
            </a:r>
            <a:r>
              <a:rPr lang="ko-KR" altLang="en-US" sz="1400" b="1" kern="0">
                <a:latin typeface="+mn-lt"/>
                <a:ea typeface="+mn-ea"/>
                <a:cs typeface="+mn-cs"/>
              </a:rPr>
              <a:t> 이에 해결책을 마련하기 위함에 이번 프로젝트 주제로 선정하였습니다</a:t>
            </a:r>
            <a:r>
              <a:rPr lang="en-US" altLang="ko-KR" sz="1400" b="1" kern="0">
                <a:latin typeface="+mn-lt"/>
                <a:ea typeface="+mn-ea"/>
                <a:cs typeface="+mn-cs"/>
              </a:rPr>
              <a:t>.</a:t>
            </a:r>
          </a:p>
          <a:p>
            <a:pPr algn="just">
              <a:defRPr/>
            </a:pPr>
            <a:r>
              <a:rPr lang="en-US" altLang="ko-KR" sz="1400" b="1" kern="0">
                <a:latin typeface="+mn-lt"/>
                <a:ea typeface="+mn-ea"/>
              </a:rPr>
              <a:t>-</a:t>
            </a:r>
            <a:r>
              <a:rPr lang="ko-KR" altLang="en-US" sz="1400" b="1" kern="0">
                <a:latin typeface="+mn-lt"/>
                <a:ea typeface="+mn-ea"/>
              </a:rPr>
              <a:t> </a:t>
            </a:r>
            <a:r>
              <a:rPr lang="ko-KR" altLang="en-US" sz="1400" b="1" kern="0">
                <a:latin typeface="+mn-lt"/>
                <a:ea typeface="+mn-ea"/>
                <a:cs typeface="+mn-cs"/>
              </a:rPr>
              <a:t>은행업무 보러가기 전 내 위치 주변  은행</a:t>
            </a:r>
            <a:r>
              <a:rPr lang="en" altLang="ko-KR" sz="1400" b="1" kern="0">
                <a:latin typeface="+mn-lt"/>
                <a:ea typeface="+mn-ea"/>
                <a:cs typeface="+mn-cs"/>
              </a:rPr>
              <a:t>API</a:t>
            </a:r>
            <a:r>
              <a:rPr lang="ko-KR" altLang="en-US" sz="1400" b="1" kern="0">
                <a:latin typeface="+mn-lt"/>
                <a:ea typeface="+mn-ea"/>
                <a:cs typeface="+mn-cs"/>
              </a:rPr>
              <a:t>의 현 대기인원을 제공함으로써 대기인원이 적은 은행을 선택해 더 빠른 업무처리를 해결하기 위한 목적과 차로 이동하는 고객을 위해 주변 주차장의 위치도 참고할수 있게 기획하였습니다</a:t>
            </a:r>
            <a:r>
              <a:rPr lang="en-US" altLang="ko-KR" sz="1400" b="1" kern="0">
                <a:latin typeface="+mn-lt"/>
                <a:ea typeface="+mn-ea"/>
                <a:cs typeface="+mn-cs"/>
              </a:rPr>
              <a:t>.</a:t>
            </a:r>
            <a:endParaRPr lang="ko-KR" altLang="en-US" sz="1400" b="1" kern="0">
              <a:latin typeface="+mn-lt"/>
              <a:ea typeface="+mn-ea"/>
              <a:cs typeface="+mn-cs"/>
            </a:endParaRPr>
          </a:p>
          <a:p>
            <a:pPr algn="just">
              <a:defRPr/>
            </a:pPr>
            <a:r>
              <a:rPr lang="ko-KR" altLang="en-US" sz="14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1400" u="sng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2169" y="1146031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87596" y="2610601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012445" y="3807158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12445" y="4661638"/>
            <a:ext cx="266546" cy="27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007634" y="5456949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402450" y="2948182"/>
            <a:ext cx="100941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/>
            <a:r>
              <a:rPr lang="en-US" altLang="ko-KR" sz="1400" b="1" spc="-150" dirty="0">
                <a:latin typeface="+mn-ea"/>
                <a:ea typeface="+mn-ea"/>
              </a:rPr>
              <a:t>- </a:t>
            </a:r>
            <a:r>
              <a:rPr lang="ko-KR" altLang="ko-KR" sz="1400" b="1"/>
              <a:t>공공데이터 IBK중소기업은행 </a:t>
            </a:r>
            <a:r>
              <a:rPr lang="ko-KR" altLang="en-US" sz="1400" b="1"/>
              <a:t>대기현황 </a:t>
            </a:r>
            <a:r>
              <a:rPr lang="ko-KR" altLang="ko-KR" sz="1400" b="1"/>
              <a:t>API를 이용해</a:t>
            </a:r>
            <a:r>
              <a:rPr lang="en-US" altLang="ko-KR" sz="1400" b="1"/>
              <a:t>,</a:t>
            </a:r>
            <a:r>
              <a:rPr lang="ko-KR" altLang="ko-KR" sz="1400" b="1"/>
              <a:t> 창구별 대기 인원을 표시</a:t>
            </a:r>
            <a:r>
              <a:rPr lang="ko-KR" altLang="en-US" sz="1400" b="1"/>
              <a:t>하여 보다 </a:t>
            </a:r>
            <a:r>
              <a:rPr lang="ko-KR" altLang="ko-KR" sz="1400" b="1"/>
              <a:t>효율적인 시간관리를 할수있으며,</a:t>
            </a:r>
            <a:r>
              <a:rPr lang="ko-KR" altLang="en-US" sz="1400" b="1"/>
              <a:t> </a:t>
            </a:r>
            <a:r>
              <a:rPr lang="ko-KR" altLang="ko-KR" sz="1400" b="1"/>
              <a:t>주변 주차장</a:t>
            </a:r>
            <a:r>
              <a:rPr lang="ko-KR" altLang="en-US" sz="1400" b="1"/>
              <a:t> 정보를</a:t>
            </a:r>
            <a:r>
              <a:rPr lang="ko-KR" altLang="ko-KR" sz="1400" b="1"/>
              <a:t> 제공함으로써 편의성을 </a:t>
            </a:r>
            <a:r>
              <a:rPr lang="ko-KR" altLang="en-US" sz="1400" b="1"/>
              <a:t>추가하였으며</a:t>
            </a:r>
            <a:r>
              <a:rPr lang="ko-KR" altLang="ko-KR" sz="1400" b="1"/>
              <a:t>,</a:t>
            </a:r>
            <a:r>
              <a:rPr lang="ko-KR" altLang="en-US" sz="1400" b="1"/>
              <a:t> </a:t>
            </a:r>
            <a:r>
              <a:rPr lang="ko-KR" altLang="ko-KR" sz="1400" b="1"/>
              <a:t>서비스를 이용하면서 불편하거나, 건의 사항들을 Q&amp;A게시판을 만들어 고객과의 피드백으로 더 나은 서비스를 제공하는 환경</a:t>
            </a:r>
            <a:r>
              <a:rPr lang="ko-KR" altLang="en-US" sz="1400" b="1"/>
              <a:t>을 만들려고 하였습니다</a:t>
            </a:r>
            <a:r>
              <a:rPr lang="en-US" altLang="ko-KR" sz="1400" b="1"/>
              <a:t>.</a:t>
            </a:r>
            <a:endParaRPr lang="ko-KR" altLang="ko-KR" sz="1400" b="1"/>
          </a:p>
        </p:txBody>
      </p:sp>
      <p:sp>
        <p:nvSpPr>
          <p:cNvPr id="23" name="직사각형 22"/>
          <p:cNvSpPr/>
          <p:nvPr/>
        </p:nvSpPr>
        <p:spPr>
          <a:xfrm>
            <a:off x="1415760" y="4184737"/>
            <a:ext cx="504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SpringBoot , JPA, React, Oracle DB, NaverAPI, </a:t>
            </a:r>
            <a:r>
              <a:rPr lang="ko-KR" altLang="en-US" sz="14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공공데이터 </a:t>
            </a:r>
            <a:r>
              <a:rPr lang="en-US" altLang="ko-KR" sz="14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API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72023" y="5807098"/>
            <a:ext cx="102245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 b="1" spc="-150" dirty="0">
                <a:latin typeface="+mn-ea"/>
                <a:ea typeface="+mn-ea"/>
              </a:rPr>
              <a:t>- </a:t>
            </a:r>
            <a:r>
              <a:rPr lang="ko-KR" altLang="en-US" sz="1400" b="1"/>
              <a:t>서비스를 이용하는 사용자들이 대기인원이 적은 은행을 찾아가</a:t>
            </a:r>
            <a:r>
              <a:rPr lang="en-US" altLang="ko-KR" sz="1400" b="1"/>
              <a:t>,</a:t>
            </a:r>
            <a:r>
              <a:rPr lang="ko-KR" altLang="en-US" sz="1400" b="1"/>
              <a:t> 합리적인 시간 배율을 할 수 있고</a:t>
            </a:r>
            <a:r>
              <a:rPr lang="en-US" altLang="ko-KR" sz="1400" b="1"/>
              <a:t>,</a:t>
            </a:r>
            <a:r>
              <a:rPr lang="ko-KR" altLang="en-US" sz="1400" b="1"/>
              <a:t> 특정 은행에 사람이 몰리는 경우도 해소되어 은행업무에 종사하시는 근무자에게 좋은 영향을 끼칠 거라 기대하였습니다</a:t>
            </a:r>
            <a:r>
              <a:rPr lang="en-US" altLang="ko-KR" sz="1400" b="1"/>
              <a:t>.</a:t>
            </a:r>
            <a:endParaRPr lang="ko-KR" altLang="ko-KR" sz="1400" b="1"/>
          </a:p>
          <a:p>
            <a:pPr algn="just">
              <a:defRPr/>
            </a:pPr>
            <a:endParaRPr lang="en-US" altLang="ko-KR" sz="1400" spc="-150" dirty="0"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954AC6-8DDD-8FC3-0372-CD5BDC5E04D6}"/>
              </a:ext>
            </a:extLst>
          </p:cNvPr>
          <p:cNvSpPr/>
          <p:nvPr/>
        </p:nvSpPr>
        <p:spPr>
          <a:xfrm>
            <a:off x="1415760" y="4956514"/>
            <a:ext cx="504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Localhost </a:t>
            </a:r>
            <a:r>
              <a:rPr lang="ko-KR" altLang="en-US" sz="14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환경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595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29769"/>
              </p:ext>
            </p:extLst>
          </p:nvPr>
        </p:nvGraphicFramePr>
        <p:xfrm>
          <a:off x="1300074" y="1467931"/>
          <a:ext cx="9649072" cy="4216936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367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25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심판교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프로젝트 총괄</a:t>
                      </a:r>
                      <a:endParaRPr kumimoji="0" lang="en-US" altLang="ko-KR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중소기업은행 대기현황 </a:t>
                      </a: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주차장 정보 현황 </a:t>
                      </a: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Naver Geocoding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Naver Map API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825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최기홍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-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회원가입 페이지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-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로그인 기능 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25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송경호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AWS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기본 설정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공지사항 페이지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Q&amp;A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페이지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03402"/>
              </p:ext>
            </p:extLst>
          </p:nvPr>
        </p:nvGraphicFramePr>
        <p:xfrm>
          <a:off x="1019435" y="2145348"/>
          <a:ext cx="10153129" cy="256730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사전 계획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01.22 ~ 01.24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프로젝트 기획 및 주제선정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아이디어 선정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데이터 수집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01.24 ~ 01.31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외부 데이터 수집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-</a:t>
                      </a:r>
                      <a:endParaRPr kumimoji="0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40474D"/>
                        </a:solidFill>
                        <a:effectLst/>
                        <a:latin typeface="마루 부리 Beta"/>
                        <a:ea typeface="마루 부리 Beta"/>
                        <a:cs typeface="마루 부리 Beta"/>
                        <a:sym typeface="마루 부리 Beta"/>
                      </a:endParaRP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업무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01.24  ~ 01.31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기능 업무 분담 및 강사님 피드백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5pPr>
                      <a:lvl6pPr marL="4572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6pPr>
                      <a:lvl7pPr marL="9144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7pPr>
                      <a:lvl8pPr marL="13716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8pPr>
                      <a:lvl9pPr marL="1828800" indent="1828800" eaLnBrk="0" fontAlgn="base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sz="2400">
                          <a:solidFill>
                            <a:srgbClr val="000000"/>
                          </a:solidFill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기능 구현</a:t>
                      </a:r>
                    </a:p>
                  </a:txBody>
                  <a:tcPr marL="45720" marR="45720" marT="45742" marB="45742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40474D"/>
                          </a:solidFill>
                          <a:effectLst/>
                          <a:latin typeface="마루 부리 Beta"/>
                          <a:ea typeface="마루 부리 Beta"/>
                          <a:cs typeface="마루 부리 Beta"/>
                          <a:sym typeface="마루 부리 Beta"/>
                        </a:rPr>
                        <a:t>01.22 ~ 02. 20(총 29일)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①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메인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179676" y="975510"/>
            <a:ext cx="8708316" cy="521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8E7756B4-3C4B-5B9F-796D-4764E4C7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08590"/>
            <a:ext cx="7772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★ 최근 순으로 보이게 설정">
            <a:extLst>
              <a:ext uri="{FF2B5EF4-FFF2-40B4-BE49-F238E27FC236}">
                <a16:creationId xmlns:a16="http://schemas.microsoft.com/office/drawing/2014/main" id="{DC1F05EE-698E-9DAB-CC88-47771C8C2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436" y="5476241"/>
            <a:ext cx="280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b="1">
                <a:solidFill>
                  <a:srgbClr val="EA3B35"/>
                </a:solidFill>
              </a:rPr>
              <a:t>★</a:t>
            </a:r>
            <a:r>
              <a:rPr lang="ko-KR" altLang="ko-KR" b="1">
                <a:solidFill>
                  <a:srgbClr val="FFFFFF"/>
                </a:solidFill>
              </a:rPr>
              <a:t> </a:t>
            </a:r>
            <a:r>
              <a:rPr lang="ko-KR" altLang="ko-KR" b="1">
                <a:solidFill>
                  <a:schemeClr val="tx1"/>
                </a:solidFill>
              </a:rPr>
              <a:t>최근 순으로 보이게 설정</a:t>
            </a:r>
          </a:p>
        </p:txBody>
      </p:sp>
      <p:sp>
        <p:nvSpPr>
          <p:cNvPr id="6" name="★ API를 이용한 은행찾기, 주차장찾기">
            <a:extLst>
              <a:ext uri="{FF2B5EF4-FFF2-40B4-BE49-F238E27FC236}">
                <a16:creationId xmlns:a16="http://schemas.microsoft.com/office/drawing/2014/main" id="{97B998A4-7E4C-086F-DDDC-D4D6278F3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012" y="1420643"/>
            <a:ext cx="3863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b="1">
                <a:solidFill>
                  <a:srgbClr val="EA3B35"/>
                </a:solidFill>
              </a:rPr>
              <a:t>★</a:t>
            </a:r>
            <a:r>
              <a:rPr lang="ko-KR" altLang="ko-KR" b="1">
                <a:solidFill>
                  <a:srgbClr val="FFFFFF"/>
                </a:solidFill>
              </a:rPr>
              <a:t> </a:t>
            </a:r>
            <a:r>
              <a:rPr lang="ko-KR" altLang="ko-KR" b="1">
                <a:solidFill>
                  <a:schemeClr val="tx1"/>
                </a:solidFill>
              </a:rPr>
              <a:t>API를 이용한 은행찾기, 주차장찾기</a:t>
            </a:r>
          </a:p>
        </p:txBody>
      </p:sp>
      <p:sp>
        <p:nvSpPr>
          <p:cNvPr id="7" name="★ 내 현위치에 있는 은행 실시간으로 출력">
            <a:extLst>
              <a:ext uri="{FF2B5EF4-FFF2-40B4-BE49-F238E27FC236}">
                <a16:creationId xmlns:a16="http://schemas.microsoft.com/office/drawing/2014/main" id="{1765CAD7-721A-94B5-A2FB-05BD27190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6140" y="5476241"/>
            <a:ext cx="4300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b="1">
                <a:solidFill>
                  <a:srgbClr val="EA3B35"/>
                </a:solidFill>
              </a:rPr>
              <a:t>★</a:t>
            </a:r>
            <a:r>
              <a:rPr lang="ko-KR" altLang="ko-KR" b="1">
                <a:solidFill>
                  <a:srgbClr val="FFFFFF"/>
                </a:solidFill>
              </a:rPr>
              <a:t> </a:t>
            </a:r>
            <a:r>
              <a:rPr lang="ko-KR" altLang="ko-KR" b="1">
                <a:solidFill>
                  <a:schemeClr val="tx1"/>
                </a:solidFill>
              </a:rPr>
              <a:t>내 현위치에 있는 은행 실시간으로 출력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①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메인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179676" y="975510"/>
            <a:ext cx="8708316" cy="521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pic>
        <p:nvPicPr>
          <p:cNvPr id="3" name="스크린샷 2024-02-19 오후 4.57.08.png" descr="스크린샷 2024-02-19 오후 4.57.08.png">
            <a:extLst>
              <a:ext uri="{FF2B5EF4-FFF2-40B4-BE49-F238E27FC236}">
                <a16:creationId xmlns:a16="http://schemas.microsoft.com/office/drawing/2014/main" id="{3C059629-F4D4-7617-7649-984C92DDF1E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5" y="1739916"/>
            <a:ext cx="3858783" cy="441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붙여넣은 동영상.png" descr="붙여넣은 동영상.png">
            <a:extLst>
              <a:ext uri="{FF2B5EF4-FFF2-40B4-BE49-F238E27FC236}">
                <a16:creationId xmlns:a16="http://schemas.microsoft.com/office/drawing/2014/main" id="{23304B86-5D0B-7EDC-0DA2-01732E1A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724894"/>
            <a:ext cx="4295485" cy="444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8" name="그림 2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148708DC-E09B-2410-346D-4D339D67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892" y="2841934"/>
            <a:ext cx="1690871" cy="169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★ 회원 가입시 권한 → ROLE_USER 로 default값 설정">
            <a:extLst>
              <a:ext uri="{FF2B5EF4-FFF2-40B4-BE49-F238E27FC236}">
                <a16:creationId xmlns:a16="http://schemas.microsoft.com/office/drawing/2014/main" id="{956D2D0F-022E-03E0-A6C1-0E21416A6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490" y="1043643"/>
            <a:ext cx="46765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 </a:t>
            </a:r>
            <a:r>
              <a:rPr lang="ko-KR" altLang="ko-KR" sz="1600" b="1">
                <a:solidFill>
                  <a:srgbClr val="25303B"/>
                </a:solidFill>
              </a:rPr>
              <a:t>회원 가입시 권한 → ROLE_USER 로 default값 설정</a:t>
            </a:r>
          </a:p>
        </p:txBody>
      </p:sp>
      <p:sp>
        <p:nvSpPr>
          <p:cNvPr id="10" name="★ 주소 이외 필수사항으로 설정">
            <a:extLst>
              <a:ext uri="{FF2B5EF4-FFF2-40B4-BE49-F238E27FC236}">
                <a16:creationId xmlns:a16="http://schemas.microsoft.com/office/drawing/2014/main" id="{650582D6-F448-53C6-5238-91292734D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365" y="1397655"/>
            <a:ext cx="29152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 </a:t>
            </a:r>
            <a:r>
              <a:rPr lang="ko-KR" altLang="ko-KR" sz="1600" b="1">
                <a:solidFill>
                  <a:srgbClr val="25303B"/>
                </a:solidFill>
              </a:rPr>
              <a:t>주소 이외 필수사항으로 설정</a:t>
            </a:r>
          </a:p>
        </p:txBody>
      </p:sp>
      <p:sp>
        <p:nvSpPr>
          <p:cNvPr id="12" name="유효성검사">
            <a:extLst>
              <a:ext uri="{FF2B5EF4-FFF2-40B4-BE49-F238E27FC236}">
                <a16:creationId xmlns:a16="http://schemas.microsoft.com/office/drawing/2014/main" id="{CE01FEAA-636E-2291-892F-FB9ECBF8C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920" y="3518092"/>
            <a:ext cx="13224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en-US" sz="1600" b="1">
                <a:solidFill>
                  <a:schemeClr val="bg1"/>
                </a:solidFill>
              </a:rPr>
              <a:t>입력값 확인</a:t>
            </a:r>
            <a:endParaRPr lang="ko-KR" altLang="ko-KR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04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①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메인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179676" y="975510"/>
            <a:ext cx="8708316" cy="521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pic>
        <p:nvPicPr>
          <p:cNvPr id="2" name="붙여넣은 동영상.png" descr="붙여넣은 동영상.png">
            <a:extLst>
              <a:ext uri="{FF2B5EF4-FFF2-40B4-BE49-F238E27FC236}">
                <a16:creationId xmlns:a16="http://schemas.microsoft.com/office/drawing/2014/main" id="{AFA5CA6B-A614-207E-6BBC-0E56DBC42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0" y="3952875"/>
            <a:ext cx="4773613" cy="1352550"/>
          </a:xfrm>
          <a:prstGeom prst="rect">
            <a:avLst/>
          </a:prstGeom>
          <a:ln w="12700">
            <a:solidFill>
              <a:schemeClr val="accent6">
                <a:hueOff val="-1963636"/>
                <a:satOff val="-28205"/>
                <a:lumOff val="7647"/>
              </a:schemeClr>
            </a:solidFill>
            <a:miter lim="400000"/>
          </a:ln>
        </p:spPr>
      </p:pic>
      <p:pic>
        <p:nvPicPr>
          <p:cNvPr id="3" name="붙여넣은 동영상.png" descr="붙여넣은 동영상.png">
            <a:extLst>
              <a:ext uri="{FF2B5EF4-FFF2-40B4-BE49-F238E27FC236}">
                <a16:creationId xmlns:a16="http://schemas.microsoft.com/office/drawing/2014/main" id="{09E33B82-1612-CE7C-8F7F-10426357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13" y="1830388"/>
            <a:ext cx="4764087" cy="1327150"/>
          </a:xfrm>
          <a:prstGeom prst="rect">
            <a:avLst/>
          </a:prstGeom>
          <a:ln w="12700">
            <a:solidFill>
              <a:schemeClr val="accent6">
                <a:hueOff val="-1963636"/>
                <a:satOff val="-28205"/>
                <a:lumOff val="7647"/>
              </a:schemeClr>
            </a:solidFill>
            <a:miter lim="400000"/>
          </a:ln>
        </p:spPr>
      </p:pic>
      <p:sp>
        <p:nvSpPr>
          <p:cNvPr id="4" name="★ 등록한 회원 ID, PW가 불일치한 경우 경고창으로 구현">
            <a:extLst>
              <a:ext uri="{FF2B5EF4-FFF2-40B4-BE49-F238E27FC236}">
                <a16:creationId xmlns:a16="http://schemas.microsoft.com/office/drawing/2014/main" id="{68DDFDB4-4E7C-A1DB-55DA-480A3DAE1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9166" y="1094166"/>
            <a:ext cx="5065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1600" b="1">
                <a:solidFill>
                  <a:srgbClr val="EA3B35"/>
                </a:solidFill>
              </a:rPr>
              <a:t>★ </a:t>
            </a:r>
            <a:r>
              <a:rPr lang="ko-KR" altLang="ko-KR" sz="1600" b="1">
                <a:solidFill>
                  <a:srgbClr val="25303B"/>
                </a:solidFill>
              </a:rPr>
              <a:t>등록한 회원 ID, PW가 불일치한 경우 경고창으로 구현</a:t>
            </a:r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9A41E4F1-2F9C-1F98-01C6-75B8B602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65313"/>
            <a:ext cx="452913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15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② 공지사항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/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Q&amp;A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747628" y="980729"/>
            <a:ext cx="914036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5" name="일반 회원 &amp; 비회원">
            <a:extLst>
              <a:ext uri="{FF2B5EF4-FFF2-40B4-BE49-F238E27FC236}">
                <a16:creationId xmlns:a16="http://schemas.microsoft.com/office/drawing/2014/main" id="{358D6EB5-2920-5FFB-7FE6-E183912DA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856" y="1271706"/>
            <a:ext cx="277812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sz="2500" b="1">
                <a:solidFill>
                  <a:schemeClr val="tx1"/>
                </a:solidFill>
              </a:rPr>
              <a:t>일반 회원 &amp; 비회원</a:t>
            </a:r>
          </a:p>
        </p:txBody>
      </p:sp>
      <p:sp>
        <p:nvSpPr>
          <p:cNvPr id="8" name="★ 공지 사항은 모든 유저가 볼수 있으나, 작성,수정,삭제가 불가">
            <a:extLst>
              <a:ext uri="{FF2B5EF4-FFF2-40B4-BE49-F238E27FC236}">
                <a16:creationId xmlns:a16="http://schemas.microsoft.com/office/drawing/2014/main" id="{BAE9C63E-412E-A63F-A2B0-565B7A44A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491" y="5474981"/>
            <a:ext cx="643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1pPr>
            <a:lvl2pPr marL="742950" indent="-28575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2pPr>
            <a:lvl3pPr marL="11430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3pPr>
            <a:lvl4pPr marL="16002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4pPr>
            <a:lvl5pPr marL="2057400" indent="-228600"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마루 부리 Beta"/>
                <a:ea typeface="마루 부리 Beta"/>
                <a:cs typeface="마루 부리 Beta"/>
                <a:sym typeface="마루 부리 Beta"/>
              </a:defRPr>
            </a:lvl9pPr>
          </a:lstStyle>
          <a:p>
            <a:pPr eaLnBrk="1"/>
            <a:r>
              <a:rPr lang="ko-KR" altLang="ko-KR" b="1">
                <a:solidFill>
                  <a:srgbClr val="EA3B35"/>
                </a:solidFill>
              </a:rPr>
              <a:t>★ </a:t>
            </a:r>
            <a:r>
              <a:rPr lang="ko-KR" altLang="ko-KR" b="1">
                <a:solidFill>
                  <a:srgbClr val="25303B"/>
                </a:solidFill>
              </a:rPr>
              <a:t>공지 사항은 모든 유저가 볼수 있으나, 작성,수정,삭제가 불가</a:t>
            </a:r>
          </a:p>
        </p:txBody>
      </p:sp>
      <p:pic>
        <p:nvPicPr>
          <p:cNvPr id="9" name="그림 3">
            <a:extLst>
              <a:ext uri="{FF2B5EF4-FFF2-40B4-BE49-F238E27FC236}">
                <a16:creationId xmlns:a16="http://schemas.microsoft.com/office/drawing/2014/main" id="{3DD3E3B6-F51E-537D-D912-2507995D5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7" y="1869583"/>
            <a:ext cx="6091237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2">
            <a:extLst>
              <a:ext uri="{FF2B5EF4-FFF2-40B4-BE49-F238E27FC236}">
                <a16:creationId xmlns:a16="http://schemas.microsoft.com/office/drawing/2014/main" id="{1CFD3418-C928-FE2F-0B7F-6552E754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558558"/>
            <a:ext cx="60896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137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김당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E431E"/>
    </a:accent1>
    <a:accent2>
      <a:srgbClr val="E41A00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937</Words>
  <Application>Microsoft Macintosh PowerPoint</Application>
  <PresentationFormat>와이드스크린</PresentationFormat>
  <Paragraphs>162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마루 부리 Beta</vt:lpstr>
      <vt:lpstr>맑은 고딕</vt:lpstr>
      <vt:lpstr>휴먼둥근헤드라인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SimPangyo</cp:lastModifiedBy>
  <cp:revision>323</cp:revision>
  <dcterms:created xsi:type="dcterms:W3CDTF">2014-04-29T00:37:20Z</dcterms:created>
  <dcterms:modified xsi:type="dcterms:W3CDTF">2024-02-22T05:08:54Z</dcterms:modified>
  <cp:version/>
</cp:coreProperties>
</file>